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lotly.com/python-api-reference/generated/plotly.express.scatter_geo.html" TargetMode="External"/><Relationship Id="rId3" Type="http://schemas.openxmlformats.org/officeDocument/2006/relationships/hyperlink" Target="https://www.youtube.com/watch?v=KvLG1uTC-KU" TargetMode="External"/><Relationship Id="rId4" Type="http://schemas.openxmlformats.org/officeDocument/2006/relationships/hyperlink" Target="https://facebook.github.io/prophet/docs/quick_start.html" TargetMode="External"/><Relationship Id="rId5" Type="http://schemas.openxmlformats.org/officeDocument/2006/relationships/hyperlink" Target="https://en.wikipedia.org/wiki/Electricity_sector_in_India" TargetMode="External"/><Relationship Id="rId6" Type="http://schemas.openxmlformats.org/officeDocument/2006/relationships/hyperlink" Target="https://machinelearningmastery.com/time-series-forecasting-with-prophet-in-python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wer consumption analysis and Time series forecast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 consumption analysis and Time series forecasting</a:t>
            </a:r>
          </a:p>
        </p:txBody>
      </p:sp>
      <p:sp>
        <p:nvSpPr>
          <p:cNvPr id="152" name="Chandra Teja Peddi (Big Data Analytics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43889">
              <a:defRPr sz="3587"/>
            </a:lvl1pPr>
          </a:lstStyle>
          <a:p>
            <a:pPr/>
            <a:r>
              <a:t>Chandra Teja Peddi (Big Data Analytics)</a:t>
            </a:r>
          </a:p>
        </p:txBody>
      </p:sp>
      <p:sp>
        <p:nvSpPr>
          <p:cNvPr id="153" name="GEOG582 Final Projec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GEOG582 Final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tate-wise average us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State-wise average usage</a:t>
            </a:r>
          </a:p>
        </p:txBody>
      </p:sp>
      <p:pic>
        <p:nvPicPr>
          <p:cNvPr id="177" name="Screenshot 2022-12-12 at 1.19.31 PM.png" descr="Screenshot 2022-12-12 at 1.19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6934" y="4072111"/>
            <a:ext cx="18750132" cy="8831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shot 2022-12-12 at 4.05.48 PM.png" descr="Screenshot 2022-12-12 at 4.0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6971" y="2039203"/>
            <a:ext cx="17050058" cy="1063060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gion wise power consumption throughout India"/>
          <p:cNvSpPr txBox="1"/>
          <p:nvPr/>
        </p:nvSpPr>
        <p:spPr>
          <a:xfrm>
            <a:off x="2471470" y="137011"/>
            <a:ext cx="19441059" cy="117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Region wise power consumption throughout India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ask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 1</a:t>
            </a:r>
          </a:p>
        </p:txBody>
      </p:sp>
      <p:sp>
        <p:nvSpPr>
          <p:cNvPr id="183" name="Scrape wikipedia page to get the State-wise per-capita power consumption table and visualiz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Scrape wikipedia page to get the State-wise per-capita power consumption table and visualize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reenshot 2022-12-12 at 3.35.03 PM.png" descr="Screenshot 2022-12-12 at 3.35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078" y="535810"/>
            <a:ext cx="19613844" cy="12644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reenshot 2022-12-12 at 3.44.12 PM.png" descr="Screenshot 2022-12-12 at 3.44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1902" y="1141990"/>
            <a:ext cx="18460196" cy="11432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named the state names to match with the shape file data.…"/>
          <p:cNvSpPr txBox="1"/>
          <p:nvPr>
            <p:ph type="body" sz="half" idx="1"/>
          </p:nvPr>
        </p:nvSpPr>
        <p:spPr>
          <a:xfrm>
            <a:off x="14904111" y="3454881"/>
            <a:ext cx="8209889" cy="9245119"/>
          </a:xfrm>
          <a:prstGeom prst="rect">
            <a:avLst/>
          </a:prstGeom>
        </p:spPr>
        <p:txBody>
          <a:bodyPr/>
          <a:lstStyle/>
          <a:p>
            <a:pPr/>
            <a:r>
              <a:t>Renamed the state names to match with the shape file data. </a:t>
            </a:r>
          </a:p>
          <a:p>
            <a:pPr/>
            <a:r>
              <a:t>Dropped some irrelevant columns.</a:t>
            </a:r>
          </a:p>
          <a:p>
            <a:pPr/>
            <a:r>
              <a:t>Merged both data frames by state name.</a:t>
            </a:r>
          </a:p>
        </p:txBody>
      </p:sp>
      <p:pic>
        <p:nvPicPr>
          <p:cNvPr id="190" name="Screenshot 2022-12-12 at 3.54.08 PM.png" descr="Screenshot 2022-12-12 at 3.5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038" y="1955391"/>
            <a:ext cx="12944942" cy="10078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shot 2022-12-12 at 5.04.25 PM.png" descr="Screenshot 2022-12-12 at 5.04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4916" y="265313"/>
            <a:ext cx="13254168" cy="13185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ask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 2</a:t>
            </a:r>
          </a:p>
        </p:txBody>
      </p:sp>
      <p:sp>
        <p:nvSpPr>
          <p:cNvPr id="195" name="Time series forecasting using Prophe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Time series forecasting using Prophet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How Prophet wor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Prophet works?</a:t>
            </a:r>
          </a:p>
        </p:txBody>
      </p:sp>
      <p:sp>
        <p:nvSpPr>
          <p:cNvPr id="198" name="We fit the model by instantiating a new Prophet object. Any settings to the forecasting procedure are passed into the constructor. Then you call its fit method and pass in the dataframe.…"/>
          <p:cNvSpPr txBox="1"/>
          <p:nvPr>
            <p:ph type="body" idx="1"/>
          </p:nvPr>
        </p:nvSpPr>
        <p:spPr>
          <a:xfrm>
            <a:off x="1270000" y="4271367"/>
            <a:ext cx="21844001" cy="8432801"/>
          </a:xfrm>
          <a:prstGeom prst="rect">
            <a:avLst/>
          </a:prstGeom>
        </p:spPr>
        <p:txBody>
          <a:bodyPr/>
          <a:lstStyle/>
          <a:p>
            <a:pPr marL="625855" indent="-625855" defTabSz="693419">
              <a:spcBef>
                <a:spcPts val="0"/>
              </a:spcBef>
              <a:defRPr sz="5376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We fit the model by instantiating a new </a:t>
            </a:r>
            <a:r>
              <a:rPr>
                <a:solidFill>
                  <a:schemeClr val="accent3"/>
                </a:solidFill>
              </a:rPr>
              <a:t>Prophet</a:t>
            </a:r>
            <a:r>
              <a:t> object. Any settings to the forecasting procedure are passed into the constructor. Then you call its </a:t>
            </a:r>
            <a:r>
              <a:rPr>
                <a:solidFill>
                  <a:schemeClr val="accent3"/>
                </a:solidFill>
              </a:rPr>
              <a:t>fit</a:t>
            </a:r>
            <a:r>
              <a:t> method and pass in the dataframe.</a:t>
            </a:r>
          </a:p>
          <a:p>
            <a:pPr marL="625855" indent="-625855" defTabSz="693419">
              <a:spcBef>
                <a:spcPts val="0"/>
              </a:spcBef>
              <a:defRPr sz="5376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Predictions are then made on a dataframe with a column </a:t>
            </a:r>
            <a:r>
              <a:rPr>
                <a:solidFill>
                  <a:schemeClr val="accent3"/>
                </a:solidFill>
              </a:rPr>
              <a:t>ds </a:t>
            </a:r>
            <a:r>
              <a:t>containing the dates for which a prediction is to be made. You can get a suitable dataframe that extends into the future a specified number of days using the helper method </a:t>
            </a:r>
            <a:r>
              <a:rPr>
                <a:solidFill>
                  <a:schemeClr val="accent3"/>
                </a:solidFill>
              </a:rPr>
              <a:t>Prophet.make_future_dataframe.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ow Prophet wor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Prophet works?</a:t>
            </a:r>
          </a:p>
        </p:txBody>
      </p:sp>
      <p:sp>
        <p:nvSpPr>
          <p:cNvPr id="201" name="The predict method will assign each row in future a predicted value which it names yha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45066" indent="-745066" defTabSz="825500">
              <a:spcBef>
                <a:spcPts val="0"/>
              </a:spcBef>
              <a:defRPr sz="6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The </a:t>
            </a:r>
            <a:r>
              <a:rPr>
                <a:solidFill>
                  <a:schemeClr val="accent3"/>
                </a:solidFill>
              </a:rPr>
              <a:t>predict</a:t>
            </a:r>
            <a:r>
              <a:t> method will assign each row in </a:t>
            </a:r>
            <a:r>
              <a:rPr>
                <a:solidFill>
                  <a:schemeClr val="accent3"/>
                </a:solidFill>
              </a:rPr>
              <a:t>future</a:t>
            </a:r>
            <a:r>
              <a:t> a predicted value which it names </a:t>
            </a:r>
            <a:r>
              <a:rPr>
                <a:solidFill>
                  <a:schemeClr val="accent3"/>
                </a:solidFill>
              </a:rPr>
              <a:t>yhat</a:t>
            </a:r>
            <a:r>
              <a:t>.</a:t>
            </a:r>
          </a:p>
          <a:p>
            <a:pPr marL="745066" indent="-745066" defTabSz="825500">
              <a:spcBef>
                <a:spcPts val="0"/>
              </a:spcBef>
              <a:defRPr sz="6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The </a:t>
            </a:r>
            <a:r>
              <a:rPr>
                <a:solidFill>
                  <a:schemeClr val="accent3"/>
                </a:solidFill>
              </a:rPr>
              <a:t>forecast </a:t>
            </a:r>
            <a:r>
              <a:t>object here is a new dataframe that includes a column </a:t>
            </a:r>
            <a:r>
              <a:rPr>
                <a:solidFill>
                  <a:schemeClr val="accent3"/>
                </a:solidFill>
              </a:rPr>
              <a:t>yhat</a:t>
            </a:r>
            <a:r>
              <a:t> with the forecast, as well as columns for components and uncertainty intervals.</a:t>
            </a:r>
          </a:p>
          <a:p>
            <a:pPr marL="745066" indent="-745066" defTabSz="825500">
              <a:spcBef>
                <a:spcPts val="0"/>
              </a:spcBef>
              <a:defRPr sz="6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We can plot the forecast by calling the </a:t>
            </a:r>
            <a:r>
              <a:rPr>
                <a:solidFill>
                  <a:schemeClr val="accent3"/>
                </a:solidFill>
              </a:rPr>
              <a:t>Prophet.plot</a:t>
            </a:r>
            <a:r>
              <a:t> method and passing in the forecast dataframe.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otivation"/>
          <p:cNvSpPr txBox="1"/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  <a:gs pos="100000">
                      <a:schemeClr val="accent6">
                        <a:satOff val="15236"/>
                        <a:lumOff val="17673"/>
                      </a:schemeClr>
                    </a:gs>
                  </a:gsLst>
                  <a:lin ang="21058016" scaled="0"/>
                </a:gradFill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156" name="The electricity consumption being so crucial to any countries development, I plan to analyze the impact on energy consumption state and region wise in India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45066" indent="-745066" defTabSz="825500">
              <a:spcBef>
                <a:spcPts val="0"/>
              </a:spcBef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The electricity consumption being so crucial to any countries development, I plan to analyze the impact on energy consumption state and region wise in India.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shot 2022-12-12 at 4.09.51 PM.png" descr="Screenshot 2022-12-12 at 4.09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038" y="1899676"/>
            <a:ext cx="8990042" cy="991664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Changing the data frame to comply with Prophet format.…"/>
          <p:cNvSpPr txBox="1"/>
          <p:nvPr/>
        </p:nvSpPr>
        <p:spPr>
          <a:xfrm>
            <a:off x="12528063" y="3660647"/>
            <a:ext cx="9442260" cy="6394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Changing the data frame to comply with Prophet format. 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rPr b="1"/>
              <a:t>ds is datestamp column</a:t>
            </a:r>
            <a:r>
              <a:t> and should be as per pandas </a:t>
            </a:r>
            <a:r>
              <a:rPr b="1"/>
              <a:t>datatime format</a:t>
            </a:r>
            <a:r>
              <a:t>.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rPr b="1"/>
              <a:t>y</a:t>
            </a:r>
            <a:r>
              <a:t> is the numeric column we want to predict or forecast.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shot 2022-12-12 at 5.30.34 PM.png" descr="Screenshot 2022-12-12 at 5.30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7277" y="1494342"/>
            <a:ext cx="20369446" cy="10727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reenshot 2022-12-12 at 5.32.54 PM.png" descr="Screenshot 2022-12-12 at 5.32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1570" y="1273019"/>
            <a:ext cx="19780860" cy="11169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creenshot 2022-12-12 at 5.33.38 PM.png" descr="Screenshot 2022-12-12 at 5.33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735" y="1562248"/>
            <a:ext cx="21222530" cy="10591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shot 2022-12-12 at 5.46.39 PM.png" descr="Screenshot 2022-12-12 at 5.46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024" y="1800665"/>
            <a:ext cx="20015952" cy="10114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ean Absolute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Mean Absolute Error</a:t>
            </a:r>
          </a:p>
        </p:txBody>
      </p:sp>
      <p:sp>
        <p:nvSpPr>
          <p:cNvPr id="215" name="7.910"/>
          <p:cNvSpPr txBox="1"/>
          <p:nvPr>
            <p:ph type="body" sz="quarter" idx="1"/>
          </p:nvPr>
        </p:nvSpPr>
        <p:spPr>
          <a:xfrm>
            <a:off x="7077879" y="4996774"/>
            <a:ext cx="10228242" cy="3722452"/>
          </a:xfrm>
          <a:prstGeom prst="rect">
            <a:avLst/>
          </a:prstGeom>
        </p:spPr>
        <p:txBody>
          <a:bodyPr/>
          <a:lstStyle>
            <a:lvl1pPr marL="0" indent="0" algn="ctr" defTabSz="234080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30" sz="2150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7.910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Optimiz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Optimizing </a:t>
            </a:r>
          </a:p>
        </p:txBody>
      </p:sp>
      <p:pic>
        <p:nvPicPr>
          <p:cNvPr id="218" name="Screenshot 2022-12-12 at 5.43.20 PM.png" descr="Screenshot 2022-12-12 at 5.4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8545" y="3989986"/>
            <a:ext cx="20526910" cy="8995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creenshot 2022-12-12 at 5.43.33 PM.png" descr="Screenshot 2022-12-12 at 5.43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4413" y="1090124"/>
            <a:ext cx="20315174" cy="11535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creenshot 2022-12-12 at 5.46.50 PM.png" descr="Screenshot 2022-12-12 at 5.46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5212" y="1537821"/>
            <a:ext cx="19793576" cy="10640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Mean Absolute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Mean Absolute error</a:t>
            </a:r>
          </a:p>
        </p:txBody>
      </p:sp>
      <p:sp>
        <p:nvSpPr>
          <p:cNvPr id="225" name="5.60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5.600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als"/>
          <p:cNvSpPr txBox="1"/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lumOff val="13575"/>
                      </a:schemeClr>
                    </a:gs>
                    <a:gs pos="100000">
                      <a:schemeClr val="accent5"/>
                    </a:gs>
                  </a:gsLst>
                  <a:lin ang="1097232" scaled="0"/>
                </a:gradFill>
              </a:defRPr>
            </a:lvl1pPr>
          </a:lstStyle>
          <a:p>
            <a:pPr/>
            <a:r>
              <a:t>Goals</a:t>
            </a:r>
          </a:p>
        </p:txBody>
      </p:sp>
      <p:sp>
        <p:nvSpPr>
          <p:cNvPr id="159" name="To analyze the power consumption in different states of India for a period of 17 months using different visualiza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45066" indent="-745066" defTabSz="825500">
              <a:spcBef>
                <a:spcPts val="0"/>
              </a:spcBef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To analyze the power consumption in different states of India for a period of 17 months using different visualizations. </a:t>
            </a:r>
          </a:p>
          <a:p>
            <a:pPr marL="745066" indent="-745066" defTabSz="825500">
              <a:spcBef>
                <a:spcPts val="0"/>
              </a:spcBef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To try and forecast the near future using Prophet library.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28" name="https://plotly.com/python-api-reference/generated/plotly.express.scatter_geo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https://plotly.com/python-api-reference/generated/plotly.express.scatter_geo.html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https://www.youtube.com/watch?v=KvLG1uTC-KU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https://facebook.github.io/prophet/docs/quick_start.html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https://en.wikipedia.org/wiki/Electricity_sector_in_India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https://machinelearningmastery.com/time-series-forecasting-with-prophet-in-python/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The Data</a:t>
            </a:r>
          </a:p>
        </p:txBody>
      </p:sp>
      <p:sp>
        <p:nvSpPr>
          <p:cNvPr id="162" name="2 datasets…"/>
          <p:cNvSpPr txBox="1"/>
          <p:nvPr>
            <p:ph type="body" idx="1"/>
          </p:nvPr>
        </p:nvSpPr>
        <p:spPr>
          <a:xfrm>
            <a:off x="1270000" y="4271367"/>
            <a:ext cx="21844001" cy="8432801"/>
          </a:xfrm>
          <a:prstGeom prst="rect">
            <a:avLst/>
          </a:prstGeom>
        </p:spPr>
        <p:txBody>
          <a:bodyPr/>
          <a:lstStyle/>
          <a:p>
            <a:pPr marL="685461" indent="-685461" defTabSz="759459">
              <a:spcBef>
                <a:spcPts val="0"/>
              </a:spcBef>
              <a:defRPr sz="5888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2 datasets </a:t>
            </a:r>
          </a:p>
          <a:p>
            <a:pPr marL="685461" indent="-685461" defTabSz="759459">
              <a:spcBef>
                <a:spcPts val="0"/>
              </a:spcBef>
              <a:defRPr sz="5888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The first dataset contains India states as shape file. </a:t>
            </a:r>
          </a:p>
          <a:p>
            <a:pPr marL="685461" indent="-685461" defTabSz="759459">
              <a:spcBef>
                <a:spcPts val="0"/>
              </a:spcBef>
              <a:defRPr sz="5888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The second is in the form of a time series for a period of 17 months beginning from 2nd Jan 2019 till 23rd May 2020.</a:t>
            </a:r>
          </a:p>
          <a:p>
            <a:pPr marL="685461" indent="-685461" defTabSz="759459">
              <a:spcBef>
                <a:spcPts val="0"/>
              </a:spcBef>
              <a:defRPr sz="5888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Rows are indexed with dates and columns represent states.</a:t>
            </a:r>
          </a:p>
          <a:p>
            <a:pPr marL="685461" indent="-685461" defTabSz="759459">
              <a:spcBef>
                <a:spcPts val="0"/>
              </a:spcBef>
              <a:defRPr sz="5888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Rows and columns put together, each datapoint reflects the power consumed in Mega Units (MU) by the given state (column) at the given date (row).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shot 2022-12-12 at 12.50.51 PM.png" descr="Screenshot 2022-12-12 at 12.50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4625" y="-229042"/>
            <a:ext cx="1013622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shot 2022-12-12 at 1.06.36 PM.png" descr="Screenshot 2022-12-12 at 1.06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6579" y="90419"/>
            <a:ext cx="10232059" cy="13328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Libraries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4">
                        <a:hueOff val="-613784"/>
                        <a:lumOff val="1275"/>
                      </a:schemeClr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601496" scaled="0"/>
                </a:gradFill>
              </a:defRPr>
            </a:lvl1pPr>
          </a:lstStyle>
          <a:p>
            <a:pPr/>
            <a:r>
              <a:t>Libraries used</a:t>
            </a:r>
          </a:p>
        </p:txBody>
      </p:sp>
      <p:sp>
        <p:nvSpPr>
          <p:cNvPr id="169" name="pandas…"/>
          <p:cNvSpPr txBox="1"/>
          <p:nvPr>
            <p:ph type="body" idx="1"/>
          </p:nvPr>
        </p:nvSpPr>
        <p:spPr>
          <a:xfrm>
            <a:off x="3062941" y="3581774"/>
            <a:ext cx="21844001" cy="8432801"/>
          </a:xfrm>
          <a:prstGeom prst="rect">
            <a:avLst/>
          </a:prstGeom>
        </p:spPr>
        <p:txBody>
          <a:bodyPr/>
          <a:lstStyle/>
          <a:p>
            <a:pPr marL="707813" indent="-707813" defTabSz="784225">
              <a:spcBef>
                <a:spcPts val="0"/>
              </a:spcBef>
              <a:defRPr sz="608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pandas</a:t>
            </a:r>
          </a:p>
          <a:p>
            <a:pPr marL="707813" indent="-707813" defTabSz="784225">
              <a:spcBef>
                <a:spcPts val="0"/>
              </a:spcBef>
              <a:defRPr sz="608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matplotlib</a:t>
            </a:r>
          </a:p>
          <a:p>
            <a:pPr marL="707813" indent="-707813" defTabSz="784225">
              <a:spcBef>
                <a:spcPts val="0"/>
              </a:spcBef>
              <a:defRPr sz="608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geopandas</a:t>
            </a:r>
          </a:p>
          <a:p>
            <a:pPr marL="707813" indent="-707813" defTabSz="784225">
              <a:spcBef>
                <a:spcPts val="0"/>
              </a:spcBef>
              <a:defRPr sz="608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seaborn</a:t>
            </a:r>
          </a:p>
          <a:p>
            <a:pPr marL="707813" indent="-707813" defTabSz="784225">
              <a:spcBef>
                <a:spcPts val="0"/>
              </a:spcBef>
              <a:defRPr sz="608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sklearn</a:t>
            </a:r>
          </a:p>
          <a:p>
            <a:pPr marL="707813" indent="-707813" defTabSz="784225">
              <a:spcBef>
                <a:spcPts val="0"/>
              </a:spcBef>
              <a:defRPr sz="608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plotly</a:t>
            </a:r>
          </a:p>
          <a:p>
            <a:pPr marL="707813" indent="-707813" defTabSz="784225">
              <a:spcBef>
                <a:spcPts val="0"/>
              </a:spcBef>
              <a:defRPr sz="608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prophet</a:t>
            </a:r>
          </a:p>
          <a:p>
            <a:pPr marL="707813" indent="-707813" defTabSz="784225">
              <a:spcBef>
                <a:spcPts val="0"/>
              </a:spcBef>
              <a:defRPr sz="608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requests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shot 2022-12-12 at 3.38.05 PM.png" descr="Screenshot 2022-12-12 at 3.38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7888" y="2507071"/>
            <a:ext cx="18390316" cy="9277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verage power consumption of Ind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power consumption of India</a:t>
            </a:r>
          </a:p>
        </p:txBody>
      </p:sp>
      <p:pic>
        <p:nvPicPr>
          <p:cNvPr id="174" name="Screenshot 2022-12-12 at 3.38.32 PM.png" descr="Screenshot 2022-12-12 at 3.38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9075" y="3669307"/>
            <a:ext cx="18705850" cy="9636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